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0B492-1131-41D2-91E8-A5A8C3704396}" type="datetimeFigureOut">
              <a:rPr lang="en-US" smtClean="0"/>
              <a:t>4/15/2008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F6A06-243B-4A10-BB0C-1CCE224F688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0B492-1131-41D2-91E8-A5A8C3704396}" type="datetimeFigureOut">
              <a:rPr lang="en-US" smtClean="0"/>
              <a:t>4/15/2008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F6A06-243B-4A10-BB0C-1CCE224F68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0B492-1131-41D2-91E8-A5A8C3704396}" type="datetimeFigureOut">
              <a:rPr lang="en-US" smtClean="0"/>
              <a:t>4/15/2008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F6A06-243B-4A10-BB0C-1CCE224F68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0B492-1131-41D2-91E8-A5A8C3704396}" type="datetimeFigureOut">
              <a:rPr lang="en-US" smtClean="0"/>
              <a:t>4/15/2008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F6A06-243B-4A10-BB0C-1CCE224F68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0B492-1131-41D2-91E8-A5A8C3704396}" type="datetimeFigureOut">
              <a:rPr lang="en-US" smtClean="0"/>
              <a:t>4/15/2008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F6A06-243B-4A10-BB0C-1CCE224F688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0B492-1131-41D2-91E8-A5A8C3704396}" type="datetimeFigureOut">
              <a:rPr lang="en-US" smtClean="0"/>
              <a:t>4/15/2008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F6A06-243B-4A10-BB0C-1CCE224F68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0B492-1131-41D2-91E8-A5A8C3704396}" type="datetimeFigureOut">
              <a:rPr lang="en-US" smtClean="0"/>
              <a:t>4/15/2008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F6A06-243B-4A10-BB0C-1CCE224F68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0B492-1131-41D2-91E8-A5A8C3704396}" type="datetimeFigureOut">
              <a:rPr lang="en-US" smtClean="0"/>
              <a:t>4/15/2008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F6A06-243B-4A10-BB0C-1CCE224F68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0B492-1131-41D2-91E8-A5A8C3704396}" type="datetimeFigureOut">
              <a:rPr lang="en-US" smtClean="0"/>
              <a:t>4/15/2008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F6A06-243B-4A10-BB0C-1CCE224F68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0B492-1131-41D2-91E8-A5A8C3704396}" type="datetimeFigureOut">
              <a:rPr lang="en-US" smtClean="0"/>
              <a:t>4/15/2008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EF6A06-243B-4A10-BB0C-1CCE224F68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0B492-1131-41D2-91E8-A5A8C3704396}" type="datetimeFigureOut">
              <a:rPr lang="en-US" smtClean="0"/>
              <a:t>4/15/2008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DEF6A06-243B-4A10-BB0C-1CCE224F688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60B492-1131-41D2-91E8-A5A8C3704396}" type="datetimeFigureOut">
              <a:rPr lang="en-US" smtClean="0"/>
              <a:t>4/15/2008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DEF6A06-243B-4A10-BB0C-1CCE224F6883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609600" y="762000"/>
            <a:ext cx="7851648" cy="22098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25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Team 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RRComSSys</a:t>
            </a:r>
            <a:r>
              <a:rPr kumimoji="0" lang="en-US" altLang="zh-CN" sz="5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5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5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Scientific Collaboration</a:t>
            </a:r>
            <a:endParaRPr kumimoji="0" lang="en-US" altLang="zh-CN" sz="5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3581400"/>
          <a:ext cx="7596212" cy="2497602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3767906"/>
                <a:gridCol w="1276102"/>
                <a:gridCol w="1276102"/>
                <a:gridCol w="1276102"/>
              </a:tblGrid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TEAM MEMBERS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Phase I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Phase II 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Phase III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Lazaro Pi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Leader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David Villegas       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Leader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Yudiesly Herrera  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Designer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Meng Shi              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Designer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Carlos Perez         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Designer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Leader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Validation of Analysis Model </a:t>
            </a:r>
            <a:endParaRPr lang="en-US" dirty="0"/>
          </a:p>
        </p:txBody>
      </p:sp>
      <p:pic>
        <p:nvPicPr>
          <p:cNvPr id="3074" name="Picture 10" descr="CreateChatSeq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625" t="3125" r="3777" b="6929"/>
          <a:stretch>
            <a:fillRect/>
          </a:stretch>
        </p:blipFill>
        <p:spPr bwMode="auto">
          <a:xfrm>
            <a:off x="2514600" y="1371600"/>
            <a:ext cx="61722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400" y="6400800"/>
            <a:ext cx="411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Sequence diagram for Create Group Chat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Validation of Analysis Model </a:t>
            </a:r>
            <a:endParaRPr lang="en-US" sz="4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1" y="1447800"/>
          <a:ext cx="8229598" cy="5029198"/>
        </p:xfrm>
        <a:graphic>
          <a:graphicData uri="http://schemas.openxmlformats.org/drawingml/2006/table">
            <a:tbl>
              <a:tblPr/>
              <a:tblGrid>
                <a:gridCol w="435700"/>
                <a:gridCol w="6687662"/>
                <a:gridCol w="553271"/>
                <a:gridCol w="117265"/>
                <a:gridCol w="435700"/>
              </a:tblGrid>
              <a:tr h="5851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Completeness Questions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NO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18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Are all of the actors being described in the use cases?</a:t>
                      </a: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SimSun"/>
                          <a:ea typeface="Times New Roman"/>
                          <a:cs typeface="Times New Roman"/>
                        </a:rPr>
                        <a:t>×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418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Has all of the functionality been described in the use cases?</a:t>
                      </a: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SimSun"/>
                          <a:ea typeface="Times New Roman"/>
                          <a:cs typeface="Times New Roman"/>
                        </a:rPr>
                        <a:t>×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836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Is the output from the system defined for every input from the actor, both for normal flow of events and variations?</a:t>
                      </a: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SimSun"/>
                          <a:ea typeface="Times New Roman"/>
                          <a:cs typeface="Times New Roman"/>
                        </a:rPr>
                        <a:t>×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418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Correctness Questions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18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Are all of the actors clearly described, and do you agree with the description?</a:t>
                      </a: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SimSun"/>
                          <a:ea typeface="Times New Roman"/>
                          <a:cs typeface="Times New Roman"/>
                        </a:rPr>
                        <a:t>×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18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Is expected input and output correctly defined in each use case?</a:t>
                      </a: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SimSun"/>
                          <a:ea typeface="Times New Roman"/>
                          <a:cs typeface="Times New Roman"/>
                        </a:rPr>
                        <a:t>×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418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Are the preconditions and post conditions correctly defined in each use case? </a:t>
                      </a: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SimSun"/>
                          <a:ea typeface="Times New Roman"/>
                          <a:cs typeface="Times New Roman"/>
                        </a:rPr>
                        <a:t>×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18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Consistency Questions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369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Are the descriptions of how the actor interacts with the system in the use case consistent with the description of the actor?</a:t>
                      </a: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SimSun"/>
                          <a:ea typeface="Times New Roman"/>
                          <a:cs typeface="Times New Roman"/>
                        </a:rPr>
                        <a:t>×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18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Are all the use cases described at the same level of detail?</a:t>
                      </a: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SimSun"/>
                          <a:ea typeface="Times New Roman"/>
                          <a:cs typeface="Times New Roman"/>
                        </a:rPr>
                        <a:t>×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418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Does the behavior of a use case conflict with the behavior of other use cases?</a:t>
                      </a: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SimSun"/>
                          <a:ea typeface="Times New Roman"/>
                          <a:cs typeface="Times New Roman"/>
                        </a:rPr>
                        <a:t>×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01" marR="6150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Checklist for the Use Cases</a:t>
            </a:r>
            <a:endParaRPr kumimoji="0" lang="en-US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/>
          <a:lstStyle/>
          <a:p>
            <a:r>
              <a:rPr lang="en-US" dirty="0" smtClean="0"/>
              <a:t>Validation of </a:t>
            </a:r>
            <a:r>
              <a:rPr lang="en-US" dirty="0" smtClean="0"/>
              <a:t>System </a:t>
            </a:r>
            <a:r>
              <a:rPr lang="en-US" dirty="0" smtClean="0"/>
              <a:t>Model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89120"/>
          </a:xfrm>
        </p:spPr>
        <p:txBody>
          <a:bodyPr/>
          <a:lstStyle/>
          <a:p>
            <a:r>
              <a:rPr lang="en-US" dirty="0" smtClean="0"/>
              <a:t> Pipe and filter architecture: Transformations in the Transformation Engine component are organized as a series of filters, the input of one step is the output of the previous one. </a:t>
            </a:r>
          </a:p>
          <a:p>
            <a:r>
              <a:rPr lang="en-US" dirty="0" smtClean="0"/>
              <a:t>Repository architecture: central repository for models, intermediate input and output results, and configuration information. </a:t>
            </a:r>
          </a:p>
          <a:p>
            <a:r>
              <a:rPr lang="en-US" dirty="0" smtClean="0"/>
              <a:t>Layered architecture : There are two different user interfaces, modeling environment and windows model execution.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Validation of System Model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10600" y="6172200"/>
            <a:ext cx="76200" cy="152400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14337" name="Picture 9" descr="CMLProfile"/>
          <p:cNvPicPr>
            <a:picLocks noChangeAspect="1" noChangeArrowheads="1"/>
          </p:cNvPicPr>
          <p:nvPr/>
        </p:nvPicPr>
        <p:blipFill>
          <a:blip r:embed="rId2"/>
          <a:srcRect b="7721"/>
          <a:stretch>
            <a:fillRect/>
          </a:stretch>
        </p:blipFill>
        <p:spPr bwMode="auto">
          <a:xfrm>
            <a:off x="381000" y="1447801"/>
            <a:ext cx="81534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1000" y="6400800"/>
            <a:ext cx="426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UML profile for the Communication Modeling Language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Validation of System Model 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4400" y="6096000"/>
            <a:ext cx="152400" cy="228600"/>
          </a:xfrm>
        </p:spPr>
        <p:txBody>
          <a:bodyPr>
            <a:normAutofit fontScale="40000" lnSpcReduction="20000"/>
          </a:bodyPr>
          <a:lstStyle/>
          <a:p>
            <a:endParaRPr lang="en-US" dirty="0"/>
          </a:p>
        </p:txBody>
      </p:sp>
      <p:pic>
        <p:nvPicPr>
          <p:cNvPr id="13313" name="Picture 8" descr="Overview"/>
          <p:cNvPicPr>
            <a:picLocks noChangeAspect="1" noChangeArrowheads="1"/>
          </p:cNvPicPr>
          <p:nvPr/>
        </p:nvPicPr>
        <p:blipFill>
          <a:blip r:embed="rId2"/>
          <a:srcRect l="6224" t="7904" r="6073" b="13747"/>
          <a:stretch>
            <a:fillRect/>
          </a:stretch>
        </p:blipFill>
        <p:spPr bwMode="auto">
          <a:xfrm>
            <a:off x="457201" y="1477347"/>
            <a:ext cx="8460316" cy="5152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400" y="6488668"/>
            <a:ext cx="274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Subsystem </a:t>
            </a:r>
            <a:r>
              <a:rPr lang="en-US" sz="1400" dirty="0"/>
              <a:t>Decomposition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Validation of System Model </a:t>
            </a:r>
            <a:endParaRPr lang="en-US" sz="44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" y="1138344"/>
          <a:ext cx="8686800" cy="4895086"/>
        </p:xfrm>
        <a:graphic>
          <a:graphicData uri="http://schemas.openxmlformats.org/drawingml/2006/table">
            <a:tbl>
              <a:tblPr/>
              <a:tblGrid>
                <a:gridCol w="381000"/>
                <a:gridCol w="7737505"/>
                <a:gridCol w="568295"/>
              </a:tblGrid>
              <a:tr h="38088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Completeness Questions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30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1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Are there subsystems defined to realize all use cases described in the use case diagram?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60189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2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Do interfaces allow interactions between components to realize all the uses described in the use case diagram?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3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latin typeface="Calibri"/>
                          <a:ea typeface="SimSun"/>
                          <a:cs typeface="Times New Roman"/>
                        </a:rPr>
                        <a:t>Are there profiles defined for every architectural pattern?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N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0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latin typeface="Calibri"/>
                          <a:ea typeface="SimSun"/>
                          <a:cs typeface="Times New Roman"/>
                        </a:rPr>
                        <a:t>Correctness Questions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</a:tr>
              <a:tr h="30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4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Is the architecture compatible with the system’s constraints?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0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5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Does it use the appropriate architectural patterns?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6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Does it represent the interactions between interfaces?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0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latin typeface="Calibri"/>
                          <a:ea typeface="SimSun"/>
                          <a:cs typeface="Times New Roman"/>
                        </a:rPr>
                        <a:t>Consistency Questions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</a:tr>
              <a:tr h="30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7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Can each use of the system be located in one set of components?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8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Do components’ interfaces offer a unique way of addressing that component behavior?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0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latin typeface="Calibri"/>
                          <a:ea typeface="SimSun"/>
                          <a:cs typeface="Times New Roman"/>
                        </a:rPr>
                        <a:t>General Questions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</a:tr>
              <a:tr h="30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9 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Is the architecture scalable?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10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Does the architecture maximize cohesion of components?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0094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11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Does the architecture minimize coupling of components?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553200"/>
            <a:ext cx="3429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Checklist for the System Validation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Validation of </a:t>
            </a:r>
            <a:r>
              <a:rPr lang="en-US" dirty="0" smtClean="0"/>
              <a:t>Design </a:t>
            </a:r>
            <a:r>
              <a:rPr lang="en-US" dirty="0" smtClean="0"/>
              <a:t>Model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324600"/>
            <a:ext cx="4191000" cy="304800"/>
          </a:xfrm>
        </p:spPr>
        <p:txBody>
          <a:bodyPr>
            <a:normAutofit/>
          </a:bodyPr>
          <a:lstStyle/>
          <a:p>
            <a:pPr lvl="0"/>
            <a:r>
              <a:rPr lang="en-US" sz="1400" dirty="0" smtClean="0"/>
              <a:t>State Machine for the Communication Manager</a:t>
            </a:r>
            <a:endParaRPr lang="en-US" sz="1400" dirty="0"/>
          </a:p>
        </p:txBody>
      </p:sp>
      <p:pic>
        <p:nvPicPr>
          <p:cNvPr id="11265" name="图片 1" descr="StateMachineDiagram.png"/>
          <p:cNvPicPr>
            <a:picLocks noChangeAspect="1" noChangeArrowheads="1"/>
          </p:cNvPicPr>
          <p:nvPr/>
        </p:nvPicPr>
        <p:blipFill>
          <a:blip r:embed="rId2"/>
          <a:srcRect l="3239" r="2847" b="10638"/>
          <a:stretch>
            <a:fillRect/>
          </a:stretch>
        </p:blipFill>
        <p:spPr bwMode="auto">
          <a:xfrm>
            <a:off x="533400" y="1828800"/>
            <a:ext cx="8153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/>
              <a:t>Validation of Design</a:t>
            </a:r>
            <a:r>
              <a:rPr lang="en-US" dirty="0" smtClean="0"/>
              <a:t> </a:t>
            </a:r>
            <a:r>
              <a:rPr lang="en-US" dirty="0" smtClean="0"/>
              <a:t>Model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324600"/>
            <a:ext cx="8305800" cy="228600"/>
          </a:xfrm>
        </p:spPr>
        <p:txBody>
          <a:bodyPr>
            <a:normAutofit fontScale="40000" lnSpcReduction="20000"/>
          </a:bodyPr>
          <a:lstStyle/>
          <a:p>
            <a:r>
              <a:rPr lang="en-US" dirty="0" smtClean="0"/>
              <a:t>Detailed Class Diagram</a:t>
            </a:r>
            <a:endParaRPr lang="en-US" dirty="0"/>
          </a:p>
        </p:txBody>
      </p:sp>
      <p:pic>
        <p:nvPicPr>
          <p:cNvPr id="10241" name="Picture 19" descr="ShapesClassDiagram"/>
          <p:cNvPicPr>
            <a:picLocks noChangeAspect="1" noChangeArrowheads="1"/>
          </p:cNvPicPr>
          <p:nvPr/>
        </p:nvPicPr>
        <p:blipFill>
          <a:blip r:embed="rId2"/>
          <a:srcRect l="10938" t="3738" r="6027" b="3606"/>
          <a:stretch>
            <a:fillRect/>
          </a:stretch>
        </p:blipFill>
        <p:spPr bwMode="auto">
          <a:xfrm rot="16200000">
            <a:off x="2376855" y="-548055"/>
            <a:ext cx="4419600" cy="871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990600"/>
          </a:xfrm>
        </p:spPr>
        <p:txBody>
          <a:bodyPr/>
          <a:lstStyle/>
          <a:p>
            <a:r>
              <a:rPr lang="en-US" dirty="0" smtClean="0"/>
              <a:t>Validation of Design</a:t>
            </a:r>
            <a:r>
              <a:rPr lang="en-US" dirty="0" smtClean="0"/>
              <a:t> </a:t>
            </a:r>
            <a:r>
              <a:rPr lang="en-US" dirty="0" smtClean="0"/>
              <a:t>Model </a:t>
            </a:r>
            <a:endParaRPr lang="en-US" dirty="0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2696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smtClean="0">
                <a:ln>
                  <a:noFill/>
                </a:ln>
                <a:solidFill>
                  <a:srgbClr val="4F81BD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.1 Checklist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2400" y="1066800"/>
          <a:ext cx="8229599" cy="5318761"/>
        </p:xfrm>
        <a:graphic>
          <a:graphicData uri="http://schemas.openxmlformats.org/drawingml/2006/table">
            <a:tbl>
              <a:tblPr/>
              <a:tblGrid>
                <a:gridCol w="381000"/>
                <a:gridCol w="7221583"/>
                <a:gridCol w="627016"/>
              </a:tblGrid>
              <a:tr h="301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/>
                          <a:ea typeface="SimSun"/>
                          <a:cs typeface="Times New Roman"/>
                        </a:rPr>
                        <a:t>Completeness Questions</a:t>
                      </a: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1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latin typeface="Calibri"/>
                          <a:ea typeface="SimSun"/>
                          <a:cs typeface="Times New Roman"/>
                        </a:rPr>
                        <a:t>Are all classes needed to realize the architectural model defined?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2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latin typeface="Calibri"/>
                          <a:ea typeface="SimSun"/>
                          <a:cs typeface="Times New Roman"/>
                        </a:rPr>
                        <a:t>Are preconditions and postconditions defined so each method can be executed safely?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N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3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>
                          <a:latin typeface="Calibri"/>
                          <a:ea typeface="SimSun"/>
                          <a:cs typeface="Times New Roman"/>
                        </a:rPr>
                        <a:t>Are all methods required to realize the architectural model listed in the class diagrams?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latin typeface="Calibri"/>
                          <a:ea typeface="SimSun"/>
                          <a:cs typeface="Times New Roman"/>
                        </a:rPr>
                        <a:t>Correctness Questions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4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Does each class accurately implement the semantics defined in the model?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60350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5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Is the behavior described by the </a:t>
                      </a:r>
                      <a:r>
                        <a:rPr lang="en-US" sz="1600" dirty="0" err="1">
                          <a:latin typeface="Calibri"/>
                          <a:ea typeface="SimSun"/>
                          <a:cs typeface="Times New Roman"/>
                        </a:rPr>
                        <a:t>statechart</a:t>
                      </a: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 diagram implemented correctly by the classes in the model?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latin typeface="Calibri"/>
                          <a:ea typeface="SimSun"/>
                          <a:cs typeface="Times New Roman"/>
                        </a:rPr>
                        <a:t>Consistency Questions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6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Is each task accomplished using a unique set of classes?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7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Is there a single path in the </a:t>
                      </a:r>
                      <a:r>
                        <a:rPr lang="en-US" sz="1600" dirty="0" err="1">
                          <a:latin typeface="Calibri"/>
                          <a:ea typeface="SimSun"/>
                          <a:cs typeface="Times New Roman"/>
                        </a:rPr>
                        <a:t>statechart</a:t>
                      </a: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 diagram to achieve a given system function?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latin typeface="Calibri"/>
                          <a:ea typeface="SimSun"/>
                          <a:cs typeface="Times New Roman"/>
                        </a:rPr>
                        <a:t>General Questions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8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Do methods have a well defined behavior in the system?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57607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9 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Is the granularity of classes appropriate? </a:t>
                      </a:r>
                      <a:r>
                        <a:rPr lang="en-US" sz="1600" i="1" dirty="0" err="1">
                          <a:latin typeface="Calibri"/>
                          <a:ea typeface="SimSun"/>
                          <a:cs typeface="Times New Roman"/>
                        </a:rPr>
                        <a:t>i.e</a:t>
                      </a:r>
                      <a:r>
                        <a:rPr lang="en-US" sz="1600" i="1" dirty="0">
                          <a:latin typeface="Calibri"/>
                          <a:ea typeface="SimSun"/>
                          <a:cs typeface="Times New Roman"/>
                        </a:rPr>
                        <a:t> Are there too many, or too few classes to represent the system?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175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10</a:t>
                      </a:r>
                      <a:endParaRPr lang="en-US" sz="16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Can the </a:t>
                      </a:r>
                      <a:r>
                        <a:rPr lang="en-US" sz="1600" dirty="0" err="1">
                          <a:latin typeface="Calibri"/>
                          <a:ea typeface="SimSun"/>
                          <a:cs typeface="Times New Roman"/>
                        </a:rPr>
                        <a:t>statecharts</a:t>
                      </a:r>
                      <a:r>
                        <a:rPr lang="en-US" sz="1600" dirty="0">
                          <a:latin typeface="Calibri"/>
                          <a:ea typeface="SimSun"/>
                          <a:cs typeface="Times New Roman"/>
                        </a:rPr>
                        <a:t> be mapped to use cases defined in the analysis model?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dirty="0" smtClean="0"/>
              <a:t>Validation of Implementation</a:t>
            </a:r>
            <a:endParaRPr lang="en-US" dirty="0"/>
          </a:p>
        </p:txBody>
      </p:sp>
      <p:pic>
        <p:nvPicPr>
          <p:cNvPr id="7169" name="Picture 1" descr="eclip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99" y="1143000"/>
            <a:ext cx="8275093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7200" y="6488668"/>
            <a:ext cx="3053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Modeling environment screenshot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/>
              <a:t>Overview of the System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RRComSSys for Scientific Collaboration:</a:t>
            </a:r>
          </a:p>
          <a:p>
            <a:pPr lvl="1"/>
            <a:r>
              <a:rPr lang="en-US" altLang="zh-CN" dirty="0" smtClean="0"/>
              <a:t>File Transfer</a:t>
            </a:r>
          </a:p>
          <a:p>
            <a:pPr lvl="1"/>
            <a:r>
              <a:rPr lang="en-US" altLang="zh-CN" dirty="0" smtClean="0"/>
              <a:t>Two-Way Voice Communication</a:t>
            </a:r>
          </a:p>
          <a:p>
            <a:pPr lvl="1"/>
            <a:r>
              <a:rPr lang="en-US" altLang="zh-CN" dirty="0" smtClean="0"/>
              <a:t>Group Chat</a:t>
            </a:r>
          </a:p>
          <a:p>
            <a:pPr lvl="1"/>
            <a:endParaRPr lang="en-US" altLang="zh-CN" dirty="0" smtClean="0"/>
          </a:p>
          <a:p>
            <a:r>
              <a:rPr lang="en-US" altLang="zh-CN" sz="2800" dirty="0" smtClean="0"/>
              <a:t>Components:</a:t>
            </a:r>
          </a:p>
          <a:p>
            <a:pPr lvl="1"/>
            <a:r>
              <a:rPr lang="en-US" altLang="zh-CN" dirty="0" smtClean="0"/>
              <a:t>Graphical Modeling Environment. </a:t>
            </a:r>
          </a:p>
          <a:p>
            <a:pPr lvl="1"/>
            <a:r>
              <a:rPr lang="en-US" altLang="zh-CN" dirty="0" smtClean="0"/>
              <a:t>User Interface for model execution.</a:t>
            </a:r>
          </a:p>
          <a:p>
            <a:pPr lvl="1"/>
            <a:r>
              <a:rPr lang="en-US" altLang="zh-CN" dirty="0" smtClean="0"/>
              <a:t>Communication Engine.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Validation of Implementation</a:t>
            </a:r>
            <a:endParaRPr lang="en-US" dirty="0"/>
          </a:p>
        </p:txBody>
      </p:sp>
      <p:pic>
        <p:nvPicPr>
          <p:cNvPr id="6145" name="Picture 1" descr="Communication-C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00200"/>
            <a:ext cx="8077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7200" y="6248400"/>
            <a:ext cx="3303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Execution </a:t>
            </a:r>
            <a:r>
              <a:rPr lang="en-US" sz="1600" dirty="0" smtClean="0"/>
              <a:t>environment</a:t>
            </a:r>
            <a:r>
              <a:rPr lang="en-US" dirty="0" smtClean="0"/>
              <a:t> screenshot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 smtClean="0"/>
              <a:t>Validation of Implementation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4800" y="914400"/>
          <a:ext cx="8382000" cy="5716779"/>
        </p:xfrm>
        <a:graphic>
          <a:graphicData uri="http://schemas.openxmlformats.org/drawingml/2006/table">
            <a:tbl>
              <a:tblPr/>
              <a:tblGrid>
                <a:gridCol w="1576523"/>
                <a:gridCol w="6805477"/>
              </a:tblGrid>
              <a:tr h="31314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Test Case ID</a:t>
                      </a:r>
                      <a:endParaRPr lang="en-US" sz="1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0189" marR="50189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 TS21- Create File Tansfer-03 </a:t>
                      </a:r>
                      <a:endParaRPr lang="en-US" sz="1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0189" marR="50189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587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Description</a:t>
                      </a:r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0189" marR="50189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SimSun"/>
                          <a:cs typeface="Times New Roman"/>
                        </a:rPr>
                        <a:t>Create Model for File Transfer Scenario#3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SimSun"/>
                          <a:cs typeface="Times New Roman"/>
                        </a:rPr>
                        <a:t>To test the alternative flow of events for Create File Transfer Model caused when the model creator close the window without saving the model </a:t>
                      </a:r>
                    </a:p>
                  </a:txBody>
                  <a:tcPr marL="50189" marR="50189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312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Preconditions</a:t>
                      </a:r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0189" marR="5018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SimSun"/>
                          <a:cs typeface="Times New Roman"/>
                        </a:rPr>
                        <a:t>User has opened the modeling environment. A new EMF project has been created.</a:t>
                      </a:r>
                    </a:p>
                  </a:txBody>
                  <a:tcPr marL="50189" marR="5018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391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Input</a:t>
                      </a:r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0189" marR="5018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Invoke: File-New-Project-Example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Select </a:t>
                      </a:r>
                      <a:r>
                        <a:rPr lang="en-US" sz="1100" dirty="0" err="1">
                          <a:latin typeface="Calibri"/>
                          <a:ea typeface="SimSun"/>
                          <a:cs typeface="Times New Roman"/>
                        </a:rPr>
                        <a:t>Rcom</a:t>
                      </a: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 Diagram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Set the name: “File3.rcom_diagram” for the diagram model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Invoke: “Next” Button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Set the name: “file3.rcom” for the domain model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Invoke: “Finish” Button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Drag Person1 to canvas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Drag Device1 to canvas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Drag Capability1 to canvas, set the capability type to “File”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Cambria"/>
                        </a:rPr>
                        <a:t>Create a line from Capability1 to Device1</a:t>
                      </a:r>
                      <a:endParaRPr lang="en-US" sz="1100" dirty="0">
                        <a:solidFill>
                          <a:srgbClr val="000000"/>
                        </a:solidFill>
                        <a:latin typeface="Cambria"/>
                        <a:ea typeface="SimSun"/>
                        <a:cs typeface="Cambria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Cambria"/>
                        </a:rPr>
                        <a:t>Drag isAttached1 to the canvas and create edge from isAttached1 to Device1 </a:t>
                      </a:r>
                      <a:endParaRPr lang="en-US" sz="1100" dirty="0">
                        <a:solidFill>
                          <a:srgbClr val="000000"/>
                        </a:solidFill>
                        <a:latin typeface="Cambria"/>
                        <a:ea typeface="SimSun"/>
                        <a:cs typeface="Cambria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Cambria"/>
                        </a:rPr>
                        <a:t>Create a line from Person1 to isAttached1 </a:t>
                      </a:r>
                      <a:endParaRPr lang="en-US" sz="1100" dirty="0">
                        <a:solidFill>
                          <a:srgbClr val="000000"/>
                        </a:solidFill>
                        <a:latin typeface="Cambria"/>
                        <a:ea typeface="SimSun"/>
                        <a:cs typeface="Cambria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Drag Person2 to canvas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Drag Device2 to canvas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Drag Capability2 to canvas, set the capability type to “File”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Cambria"/>
                        </a:rPr>
                        <a:t>Create a line from Capability2 to Device2</a:t>
                      </a:r>
                      <a:endParaRPr lang="en-US" sz="1100" dirty="0">
                        <a:solidFill>
                          <a:srgbClr val="000000"/>
                        </a:solidFill>
                        <a:latin typeface="Cambria"/>
                        <a:ea typeface="SimSun"/>
                        <a:cs typeface="Cambria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Cambria"/>
                        </a:rPr>
                        <a:t>Drag isAttached2 to the canvas and create edge from isAttached2 to Device2 </a:t>
                      </a:r>
                      <a:endParaRPr lang="en-US" sz="1100" dirty="0">
                        <a:solidFill>
                          <a:srgbClr val="000000"/>
                        </a:solidFill>
                        <a:latin typeface="Cambria"/>
                        <a:ea typeface="SimSun"/>
                        <a:cs typeface="Cambria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Cambria"/>
                        </a:rPr>
                        <a:t>Create a line from Person2 to isAttached2</a:t>
                      </a:r>
                      <a:endParaRPr lang="en-US" sz="1100" dirty="0">
                        <a:solidFill>
                          <a:srgbClr val="000000"/>
                        </a:solidFill>
                        <a:latin typeface="Cambria"/>
                        <a:ea typeface="SimSun"/>
                        <a:cs typeface="Cambria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Cambria"/>
                        </a:rPr>
                        <a:t>Drag Connection1 to the canvas and create edges from all Devices to Connection1  </a:t>
                      </a:r>
                      <a:endParaRPr lang="en-US" sz="1100" dirty="0">
                        <a:solidFill>
                          <a:srgbClr val="000000"/>
                        </a:solidFill>
                        <a:latin typeface="Cambria"/>
                        <a:ea typeface="SimSun"/>
                        <a:cs typeface="Cambria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Cambria"/>
                        </a:rPr>
                        <a:t>Drag File to the Canvas </a:t>
                      </a:r>
                      <a:endParaRPr lang="en-US" sz="1100" dirty="0">
                        <a:solidFill>
                          <a:srgbClr val="000000"/>
                        </a:solidFill>
                        <a:latin typeface="Cambria"/>
                        <a:ea typeface="SimSun"/>
                        <a:cs typeface="Cambria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Create a Line from File to Connection1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Invoke: “Close” Button</a:t>
                      </a:r>
                    </a:p>
                  </a:txBody>
                  <a:tcPr marL="50189" marR="5018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3461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1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Expected Output</a:t>
                      </a:r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50189" marR="5018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Calibri"/>
                          <a:ea typeface="SimSun"/>
                          <a:cs typeface="Times New Roman"/>
                        </a:rPr>
                        <a:t>Message: “Save the changes?”</a:t>
                      </a:r>
                    </a:p>
                  </a:txBody>
                  <a:tcPr marL="50189" marR="5018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Validation of Implementation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1371600"/>
          <a:ext cx="8686800" cy="5105400"/>
        </p:xfrm>
        <a:graphic>
          <a:graphicData uri="http://schemas.openxmlformats.org/drawingml/2006/table">
            <a:tbl>
              <a:tblPr/>
              <a:tblGrid>
                <a:gridCol w="1633852"/>
                <a:gridCol w="7052948"/>
              </a:tblGrid>
              <a:tr h="38721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Test Case ID</a:t>
                      </a:r>
                      <a:endParaRPr lang="en-US" sz="14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469" marR="63469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 TS24- Execute File Transfer-02</a:t>
                      </a:r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469" marR="63469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8377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Description</a:t>
                      </a:r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469" marR="63469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Execute File Transfer Scenario #2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SimSun"/>
                          <a:cs typeface="Times New Roman"/>
                        </a:rPr>
                        <a:t>To test the normal flow of events for Execute File Transfer model without specifying the remote user and the file </a:t>
                      </a:r>
                    </a:p>
                  </a:txBody>
                  <a:tcPr marL="63469" marR="63469" marT="0" marB="0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83770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Preconditions</a:t>
                      </a:r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469" marR="6346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User has opened the </a:t>
                      </a:r>
                      <a:r>
                        <a:rPr lang="en-US" sz="1400" dirty="0" err="1">
                          <a:latin typeface="Calibri"/>
                          <a:ea typeface="SimSun"/>
                          <a:cs typeface="Times New Roman"/>
                        </a:rPr>
                        <a:t>RRComSSys</a:t>
                      </a: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 client side application. User is connected to the Intranet. Server is up and running. User has logged in the system. The Model Selector Window is open.</a:t>
                      </a:r>
                    </a:p>
                  </a:txBody>
                  <a:tcPr marL="63469" marR="6346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8430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Input</a:t>
                      </a:r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469" marR="6346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User selects File Transfer Model 2 without specifying the remote user and the file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Cambria"/>
                        </a:rPr>
                        <a:t>Invoke: “Execute” Button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mbria"/>
                        <a:ea typeface="SimSun"/>
                        <a:cs typeface="Cambria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User Selection Screen appears, Carlos Perez selects the name of </a:t>
                      </a:r>
                      <a:r>
                        <a:rPr lang="en-US" sz="1400" dirty="0" err="1">
                          <a:latin typeface="Calibri"/>
                          <a:ea typeface="SimSun"/>
                          <a:cs typeface="Times New Roman"/>
                        </a:rPr>
                        <a:t>Meng</a:t>
                      </a: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 Shi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Invoke: “Select” Button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The window is closed automatically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Cambria"/>
                        </a:rPr>
                        <a:t>Carlos Perez open the window with the initiator’s file system appears 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mbria"/>
                        <a:ea typeface="SimSun"/>
                        <a:cs typeface="Cambria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Cambria"/>
                        </a:rPr>
                        <a:t>The initiator selects the file he wants to transfer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mbria"/>
                        <a:ea typeface="SimSun"/>
                        <a:cs typeface="Cambria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Cambria"/>
                        </a:rPr>
                        <a:t>Invoke: “Open” Button 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mbria"/>
                        <a:ea typeface="SimSun"/>
                        <a:cs typeface="Cambria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Calibri"/>
                          <a:ea typeface="SimSun"/>
                          <a:cs typeface="Cambria"/>
                        </a:rPr>
                        <a:t>The remote user accepts the file transfer.  </a:t>
                      </a:r>
                      <a:endParaRPr lang="en-US" sz="1400" dirty="0">
                        <a:solidFill>
                          <a:srgbClr val="000000"/>
                        </a:solidFill>
                        <a:latin typeface="Cambria"/>
                        <a:ea typeface="SimSun"/>
                        <a:cs typeface="Cambria"/>
                      </a:endParaRPr>
                    </a:p>
                  </a:txBody>
                  <a:tcPr marL="63469" marR="6346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D8D8"/>
                    </a:solidFill>
                  </a:tcPr>
                </a:tc>
              </a:tr>
              <a:tr h="55847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>
                          <a:solidFill>
                            <a:srgbClr val="FFFFFF"/>
                          </a:solidFill>
                          <a:latin typeface="Calibri"/>
                          <a:ea typeface="SimSun"/>
                          <a:cs typeface="Times New Roman"/>
                        </a:rPr>
                        <a:t>Expected Output</a:t>
                      </a:r>
                      <a:endParaRPr lang="en-US" sz="14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3469" marR="6346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Calibri"/>
                          <a:ea typeface="SimSun"/>
                          <a:cs typeface="Times New Roman"/>
                        </a:rPr>
                        <a:t>The file transfer connection is created and the remote user has a copy of the transferred file in his local machine.</a:t>
                      </a:r>
                    </a:p>
                  </a:txBody>
                  <a:tcPr marL="63469" marR="6346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/>
              <a:t>Design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343400"/>
          </a:xfrm>
        </p:spPr>
        <p:txBody>
          <a:bodyPr/>
          <a:lstStyle/>
          <a:p>
            <a:r>
              <a:rPr lang="en-US" dirty="0" smtClean="0"/>
              <a:t>The software process model used is </a:t>
            </a:r>
            <a:r>
              <a:rPr lang="en-US" dirty="0" smtClean="0"/>
              <a:t>the Unified Software Development Process</a:t>
            </a:r>
            <a:r>
              <a:rPr lang="en-US" dirty="0" smtClean="0"/>
              <a:t>.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creation of the design based on the SRAD allowed to clearly define the purpose, functionality and constraints of </a:t>
            </a:r>
            <a:r>
              <a:rPr lang="en-US" dirty="0" err="1" smtClean="0"/>
              <a:t>RRComSSys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smtClean="0"/>
              <a:t>UML models used are the package, class, </a:t>
            </a:r>
            <a:r>
              <a:rPr lang="en-US" dirty="0" err="1" smtClean="0"/>
              <a:t>statechart</a:t>
            </a:r>
            <a:r>
              <a:rPr lang="en-US" dirty="0" smtClean="0"/>
              <a:t>, sequence diagrams, and UML profiles.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/>
              <a:t>Design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76400"/>
            <a:ext cx="5715000" cy="12954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1600200"/>
            <a:ext cx="4724400" cy="4876800"/>
          </a:xfrm>
          <a:prstGeom prst="rect">
            <a:avLst/>
          </a:prstGeom>
          <a:noFill/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57200" y="1981200"/>
            <a:ext cx="3657600" cy="4495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lang="en-US" sz="2400" dirty="0" smtClean="0"/>
              <a:t> Characteristics:</a:t>
            </a:r>
          </a:p>
          <a:p>
            <a:pPr marL="731520" lvl="1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400" dirty="0" smtClean="0"/>
              <a:t>Use </a:t>
            </a:r>
            <a:r>
              <a:rPr lang="en-US" sz="2400" dirty="0"/>
              <a:t>Case </a:t>
            </a:r>
            <a:r>
              <a:rPr lang="en-US" sz="2400" dirty="0" smtClean="0"/>
              <a:t>Driven</a:t>
            </a:r>
          </a:p>
          <a:p>
            <a:pPr marL="731520" lvl="1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400" dirty="0" smtClean="0"/>
              <a:t>Requirements captured </a:t>
            </a:r>
            <a:r>
              <a:rPr lang="en-US" sz="2400" dirty="0"/>
              <a:t>as </a:t>
            </a:r>
            <a:r>
              <a:rPr lang="en-US" sz="2400" dirty="0" smtClean="0"/>
              <a:t>use </a:t>
            </a:r>
            <a:r>
              <a:rPr lang="en-US" sz="2400" dirty="0"/>
              <a:t>cases </a:t>
            </a:r>
            <a:endParaRPr lang="en-US" sz="2400" dirty="0" smtClean="0"/>
          </a:p>
          <a:p>
            <a:pPr marL="731520" lvl="1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400" dirty="0" smtClean="0"/>
              <a:t>models related via traceability dependencies</a:t>
            </a:r>
          </a:p>
          <a:p>
            <a:pPr marL="731520" lvl="1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400" dirty="0" smtClean="0"/>
              <a:t>S</a:t>
            </a:r>
            <a:r>
              <a:rPr lang="en-US" sz="2400" dirty="0" smtClean="0"/>
              <a:t>eamless t</a:t>
            </a:r>
            <a:r>
              <a:rPr lang="en-US" sz="2400" dirty="0" smtClean="0"/>
              <a:t>ransition </a:t>
            </a:r>
            <a:r>
              <a:rPr lang="en-US" sz="2400" dirty="0"/>
              <a:t>between models 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/>
              <a:t>Project Plan </a:t>
            </a:r>
            <a:endParaRPr lang="en-US" dirty="0"/>
          </a:p>
        </p:txBody>
      </p:sp>
      <p:pic>
        <p:nvPicPr>
          <p:cNvPr id="20481" name="图片 52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447800"/>
            <a:ext cx="855150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3400" y="6488668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Project Plan Gantt Chart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System Requirements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Model Creation </a:t>
            </a:r>
          </a:p>
          <a:p>
            <a:pPr lvl="1"/>
            <a:r>
              <a:rPr lang="en-US" b="1" dirty="0" smtClean="0"/>
              <a:t>Functional Requirements</a:t>
            </a:r>
          </a:p>
          <a:p>
            <a:pPr lvl="2"/>
            <a:r>
              <a:rPr lang="en-US" dirty="0" smtClean="0"/>
              <a:t>drag and drop objects to canvas and save model </a:t>
            </a:r>
            <a:r>
              <a:rPr lang="en-US" dirty="0" smtClean="0"/>
              <a:t>. </a:t>
            </a:r>
            <a:endParaRPr lang="en-US" dirty="0" smtClean="0"/>
          </a:p>
          <a:p>
            <a:pPr lvl="2"/>
            <a:r>
              <a:rPr lang="en-US" dirty="0" smtClean="0"/>
              <a:t>create Group Chat Model and set </a:t>
            </a:r>
            <a:r>
              <a:rPr lang="en-US" dirty="0" smtClean="0"/>
              <a:t>it’s attributes. </a:t>
            </a:r>
            <a:endParaRPr lang="en-US" dirty="0" smtClean="0"/>
          </a:p>
          <a:p>
            <a:pPr lvl="2"/>
            <a:r>
              <a:rPr lang="en-US" dirty="0" smtClean="0"/>
              <a:t>create Two‐Way Voice Communication Model and </a:t>
            </a:r>
            <a:r>
              <a:rPr lang="en-US" dirty="0" smtClean="0"/>
              <a:t>set its attributes.</a:t>
            </a:r>
            <a:endParaRPr lang="en-US" dirty="0" smtClean="0"/>
          </a:p>
          <a:p>
            <a:pPr lvl="1"/>
            <a:r>
              <a:rPr lang="en-US" b="1" dirty="0" smtClean="0"/>
              <a:t> Non Functional Requirements</a:t>
            </a:r>
          </a:p>
          <a:p>
            <a:pPr lvl="2"/>
            <a:r>
              <a:rPr lang="en-US" dirty="0" smtClean="0"/>
              <a:t>H</a:t>
            </a:r>
            <a:r>
              <a:rPr lang="en-US" dirty="0" smtClean="0"/>
              <a:t>elp </a:t>
            </a:r>
            <a:r>
              <a:rPr lang="en-US" dirty="0" smtClean="0"/>
              <a:t>facility must be provided. </a:t>
            </a:r>
          </a:p>
          <a:p>
            <a:pPr lvl="2"/>
            <a:r>
              <a:rPr lang="en-US" dirty="0" smtClean="0"/>
              <a:t>Created </a:t>
            </a:r>
            <a:r>
              <a:rPr lang="en-US" dirty="0" smtClean="0"/>
              <a:t>model shall be saved within 2 seconds.</a:t>
            </a:r>
          </a:p>
          <a:p>
            <a:pPr lvl="2"/>
            <a:r>
              <a:rPr lang="en-US" dirty="0" smtClean="0"/>
              <a:t>At most 1 drag or drop failure per </a:t>
            </a:r>
            <a:r>
              <a:rPr lang="en-US" dirty="0" smtClean="0"/>
              <a:t>100.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/>
              <a:t>	Model </a:t>
            </a:r>
            <a:r>
              <a:rPr lang="en-US" b="1" dirty="0" smtClean="0"/>
              <a:t>Execution</a:t>
            </a:r>
          </a:p>
          <a:p>
            <a:pPr lvl="1"/>
            <a:r>
              <a:rPr lang="en-US" b="1" dirty="0" smtClean="0"/>
              <a:t>Functional Requirements</a:t>
            </a:r>
          </a:p>
          <a:p>
            <a:pPr lvl="2"/>
            <a:r>
              <a:rPr lang="en-US" dirty="0" smtClean="0"/>
              <a:t>Securely log into and log out the system.  </a:t>
            </a:r>
          </a:p>
          <a:p>
            <a:pPr lvl="2"/>
            <a:r>
              <a:rPr lang="en-US" dirty="0" smtClean="0"/>
              <a:t>Send  </a:t>
            </a:r>
            <a:r>
              <a:rPr lang="en-US" dirty="0" smtClean="0"/>
              <a:t>file </a:t>
            </a:r>
            <a:r>
              <a:rPr lang="en-US" dirty="0" smtClean="0"/>
              <a:t>to another logged in Research Scientist. </a:t>
            </a:r>
          </a:p>
          <a:p>
            <a:pPr lvl="2"/>
            <a:r>
              <a:rPr lang="en-US" dirty="0" smtClean="0"/>
              <a:t>Select any </a:t>
            </a:r>
            <a:r>
              <a:rPr lang="en-US" dirty="0" smtClean="0"/>
              <a:t>logged </a:t>
            </a:r>
            <a:r>
              <a:rPr lang="en-US" dirty="0" smtClean="0"/>
              <a:t>in Research Scientist and create the two‐way voice </a:t>
            </a:r>
            <a:r>
              <a:rPr lang="en-US" dirty="0" smtClean="0"/>
              <a:t>communication. </a:t>
            </a:r>
            <a:endParaRPr lang="en-US" dirty="0" smtClean="0"/>
          </a:p>
          <a:p>
            <a:pPr lvl="1"/>
            <a:r>
              <a:rPr lang="en-US" b="1" dirty="0" smtClean="0"/>
              <a:t>Non Functional requirements</a:t>
            </a:r>
          </a:p>
          <a:p>
            <a:pPr lvl="2"/>
            <a:r>
              <a:rPr lang="en-US" dirty="0" smtClean="0"/>
              <a:t>L</a:t>
            </a:r>
            <a:r>
              <a:rPr lang="en-US" dirty="0" smtClean="0"/>
              <a:t>ogin </a:t>
            </a:r>
            <a:r>
              <a:rPr lang="en-US" dirty="0" smtClean="0"/>
              <a:t>and logout </a:t>
            </a:r>
            <a:r>
              <a:rPr lang="en-US" dirty="0" smtClean="0"/>
              <a:t>shall </a:t>
            </a:r>
            <a:r>
              <a:rPr lang="en-US" dirty="0" smtClean="0"/>
              <a:t>be completed within 2 seconds.</a:t>
            </a:r>
          </a:p>
          <a:p>
            <a:pPr lvl="2"/>
            <a:r>
              <a:rPr lang="en-US" dirty="0" smtClean="0"/>
              <a:t>T</a:t>
            </a:r>
            <a:r>
              <a:rPr lang="en-US" dirty="0" smtClean="0"/>
              <a:t>ransmission </a:t>
            </a:r>
            <a:r>
              <a:rPr lang="en-US" dirty="0" smtClean="0"/>
              <a:t>of personal sensitive data </a:t>
            </a:r>
            <a:r>
              <a:rPr lang="en-US" dirty="0" smtClean="0"/>
              <a:t>must </a:t>
            </a:r>
            <a:r>
              <a:rPr lang="en-US" dirty="0" smtClean="0"/>
              <a:t>be secure. </a:t>
            </a:r>
          </a:p>
          <a:p>
            <a:pPr lvl="2"/>
            <a:r>
              <a:rPr lang="en-US" dirty="0" smtClean="0"/>
              <a:t>In the group chat functionality, connection must be created within 20 seconds. </a:t>
            </a:r>
          </a:p>
          <a:p>
            <a:pPr lvl="2"/>
            <a:r>
              <a:rPr lang="en-US" dirty="0" smtClean="0"/>
              <a:t>Controls that require user input must </a:t>
            </a:r>
            <a:r>
              <a:rPr lang="en-US" dirty="0" smtClean="0"/>
              <a:t>contain textual descriptions of their purposes.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Validation of Analysis Model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82000" cy="51816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b="1" dirty="0" smtClean="0"/>
              <a:t>Group Chat (Create)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b="1" dirty="0" smtClean="0"/>
              <a:t>Actors: Dr. Barnes (</a:t>
            </a:r>
            <a:r>
              <a:rPr lang="en-US" sz="1200" b="1" dirty="0" err="1" smtClean="0"/>
              <a:t>ModelCreator</a:t>
            </a:r>
            <a:r>
              <a:rPr lang="en-US" sz="1200" b="1" dirty="0" smtClean="0"/>
              <a:t>)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b="1" dirty="0" smtClean="0"/>
              <a:t>Pre‐conditions: Dr. Barnes has access to the Communication Model Environment (CME) and can save the models to the repository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b="1" dirty="0" smtClean="0"/>
              <a:t>Description: Dr. Barnes will drag and drop shapes to the Canvas in order to model group chat communication so his research team can communicate in the future.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b="1" dirty="0" smtClean="0"/>
              <a:t>Trigger: Dr. Barnes starts a new model by selecting the “Create New” option in eclipse, (view Team5_CreateModel), he names the model "Group Chat Communication". </a:t>
            </a:r>
            <a:endParaRPr lang="en-US" sz="1200" b="1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en-US" sz="1200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/>
              <a:t>1. The CME creates the new model as defined on </a:t>
            </a:r>
            <a:r>
              <a:rPr lang="en-US" sz="1200" dirty="0" smtClean="0"/>
              <a:t>Team5_CreateModel. </a:t>
            </a:r>
            <a:endParaRPr lang="en-US" sz="1200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/>
              <a:t>2. Dr. Barnes drags Participant1 to the canvas (see Team5_DragObjectToCanvas</a:t>
            </a:r>
            <a:r>
              <a:rPr lang="en-US" sz="1200" dirty="0" smtClean="0"/>
              <a:t>).</a:t>
            </a:r>
            <a:endParaRPr lang="en-US" sz="1200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/>
              <a:t>3. Dr. Barnes drags Device1 to the canvas and set device capability to "</a:t>
            </a:r>
            <a:r>
              <a:rPr lang="en-US" sz="1200" dirty="0" err="1" smtClean="0"/>
              <a:t>TextCapability</a:t>
            </a:r>
            <a:r>
              <a:rPr lang="en-US" sz="1200" dirty="0" smtClean="0"/>
              <a:t>“. </a:t>
            </a:r>
            <a:endParaRPr lang="en-US" sz="1200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/>
              <a:t>4. Dr. Barnes drags isAttached1 to the canvas and creates edge from isAttached1 to Device1 (</a:t>
            </a:r>
            <a:r>
              <a:rPr lang="en-US" sz="1200" dirty="0" smtClean="0"/>
              <a:t>see Team5_CreateEdgeBetweenObjects</a:t>
            </a:r>
            <a:r>
              <a:rPr lang="en-US" sz="1200" dirty="0" smtClean="0"/>
              <a:t>) </a:t>
            </a:r>
            <a:r>
              <a:rPr lang="en-US" sz="1200" dirty="0" smtClean="0"/>
              <a:t>.</a:t>
            </a:r>
            <a:endParaRPr lang="en-US" sz="1200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/>
              <a:t>5. Dr. Barnes creates a line between Participant1 to </a:t>
            </a:r>
            <a:r>
              <a:rPr lang="en-US" sz="1200" dirty="0" smtClean="0"/>
              <a:t>isAttached1. </a:t>
            </a:r>
            <a:endParaRPr lang="en-US" sz="1200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/>
              <a:t>6. Dr. Barnes repeats the last 4 steps for each member of his </a:t>
            </a:r>
            <a:r>
              <a:rPr lang="en-US" sz="1200" dirty="0" smtClean="0"/>
              <a:t>team. </a:t>
            </a:r>
            <a:endParaRPr lang="en-US" sz="1200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/>
              <a:t>7. Dr. Barnes drags Connection1 to the canvas and creates edges from Connection1 to all </a:t>
            </a:r>
            <a:r>
              <a:rPr lang="en-US" sz="1200" dirty="0" smtClean="0"/>
              <a:t>Devices. </a:t>
            </a:r>
            <a:endParaRPr lang="en-US" sz="1200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/>
              <a:t>8. Dr. Barnes drags a Medium to the Canvas, and draws a Line between it and </a:t>
            </a:r>
            <a:r>
              <a:rPr lang="en-US" sz="1200" dirty="0" smtClean="0"/>
              <a:t>Connection1. </a:t>
            </a:r>
            <a:endParaRPr lang="en-US" sz="1200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/>
              <a:t>9. He sets the Medium type equal to "</a:t>
            </a:r>
            <a:r>
              <a:rPr lang="en-US" sz="1200" dirty="0" err="1" smtClean="0"/>
              <a:t>TextStream</a:t>
            </a:r>
            <a:r>
              <a:rPr lang="en-US" sz="1200" dirty="0" smtClean="0"/>
              <a:t>" </a:t>
            </a:r>
            <a:r>
              <a:rPr lang="en-US" sz="1200" dirty="0" smtClean="0"/>
              <a:t>.</a:t>
            </a:r>
            <a:endParaRPr lang="en-US" sz="1200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/>
              <a:t>10. Dr. Barnes saves the model to the repository.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en-US" sz="1200" b="1" dirty="0" smtClean="0"/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b="1" dirty="0" smtClean="0"/>
              <a:t>Post‐conditions</a:t>
            </a:r>
            <a:r>
              <a:rPr lang="en-US" sz="1200" b="1" dirty="0" smtClean="0"/>
              <a:t>: the created model “Group Chat Communication” has been saved to the repository</a:t>
            </a:r>
            <a:r>
              <a:rPr lang="en-US" sz="1200" b="1" dirty="0" smtClean="0"/>
              <a:t>.</a:t>
            </a:r>
            <a:endParaRPr 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6400800"/>
            <a:ext cx="541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Scenario for Create Group Chat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/>
          <a:lstStyle/>
          <a:p>
            <a:r>
              <a:rPr lang="en-US" dirty="0" smtClean="0"/>
              <a:t>Validation of Analysis Model 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5400"/>
            <a:ext cx="8305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57200" y="6324600"/>
            <a:ext cx="5105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Object diagram for Create Group Chat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733</TotalTime>
  <Words>1559</Words>
  <Application>Microsoft Office PowerPoint</Application>
  <PresentationFormat>On-screen Show (4:3)</PresentationFormat>
  <Paragraphs>274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Flow</vt:lpstr>
      <vt:lpstr>Slide 1</vt:lpstr>
      <vt:lpstr>Overview of the System</vt:lpstr>
      <vt:lpstr>Design Methodology</vt:lpstr>
      <vt:lpstr>Design Methodology</vt:lpstr>
      <vt:lpstr>Project Plan </vt:lpstr>
      <vt:lpstr>System Requirements </vt:lpstr>
      <vt:lpstr>System Requirements</vt:lpstr>
      <vt:lpstr>Validation of Analysis Model </vt:lpstr>
      <vt:lpstr>Validation of Analysis Model </vt:lpstr>
      <vt:lpstr>Validation of Analysis Model </vt:lpstr>
      <vt:lpstr>Validation of Analysis Model </vt:lpstr>
      <vt:lpstr>Validation of System Model </vt:lpstr>
      <vt:lpstr>Validation of System Model </vt:lpstr>
      <vt:lpstr>Validation of System Model </vt:lpstr>
      <vt:lpstr>Validation of System Model </vt:lpstr>
      <vt:lpstr>Validation of Design Model </vt:lpstr>
      <vt:lpstr>Validation of Design Model </vt:lpstr>
      <vt:lpstr>Validation of Design Model </vt:lpstr>
      <vt:lpstr>Validation of Implementation</vt:lpstr>
      <vt:lpstr>Validation of Implementation</vt:lpstr>
      <vt:lpstr>Validation of Implementation</vt:lpstr>
      <vt:lpstr>Validation of Implementation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yudiesly</dc:creator>
  <cp:lastModifiedBy>yudiesly</cp:lastModifiedBy>
  <cp:revision>43</cp:revision>
  <dcterms:created xsi:type="dcterms:W3CDTF">2008-04-15T11:58:21Z</dcterms:created>
  <dcterms:modified xsi:type="dcterms:W3CDTF">2008-04-16T00:11:29Z</dcterms:modified>
</cp:coreProperties>
</file>